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58"/>
    <p:restoredTop sz="94705"/>
  </p:normalViewPr>
  <p:slideViewPr>
    <p:cSldViewPr snapToGrid="0" snapToObjects="1">
      <p:cViewPr varScale="1">
        <p:scale>
          <a:sx n="87" d="100"/>
          <a:sy n="87" d="100"/>
        </p:scale>
        <p:origin x="208" y="11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1430702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210885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016822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C= epsilon*A/d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3409373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98262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147048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847834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1447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519076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386174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887083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98386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Shape 1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62726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Shape 1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51802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Shape 14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400571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Shape 15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02908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Shape 1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58511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Shape 1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467599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Shape 1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963341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Shape 1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670820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Shape 1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009102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Shape 1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71265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Shape 2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992933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Shape 2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260851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Shape 2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06833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2744013" y="756700"/>
            <a:ext cx="1081625" cy="1124950"/>
          </a:xfrm>
          <a:custGeom>
            <a:avLst/>
            <a:gdLst/>
            <a:ahLst/>
            <a:cxnLst/>
            <a:rect l="0" t="0" r="0" b="0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1" name="Shape 11"/>
          <p:cNvSpPr/>
          <p:nvPr/>
        </p:nvSpPr>
        <p:spPr>
          <a:xfrm rot="10800000">
            <a:off x="5318350" y="3266725"/>
            <a:ext cx="1081625" cy="1124950"/>
          </a:xfrm>
          <a:custGeom>
            <a:avLst/>
            <a:gdLst/>
            <a:ahLst/>
            <a:cxnLst/>
            <a:rect l="0" t="0" r="0" b="0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ubTitle" idx="1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 flipH="1">
            <a:off x="7595938" y="460225"/>
            <a:ext cx="1081625" cy="1124950"/>
          </a:xfrm>
          <a:custGeom>
            <a:avLst/>
            <a:gdLst/>
            <a:ahLst/>
            <a:cxnLst/>
            <a:rect l="0" t="0" r="0" b="0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7" name="Shape 17"/>
          <p:cNvSpPr/>
          <p:nvPr/>
        </p:nvSpPr>
        <p:spPr>
          <a:xfrm rot="10800000" flipH="1">
            <a:off x="466425" y="3558325"/>
            <a:ext cx="1081625" cy="1124950"/>
          </a:xfrm>
          <a:custGeom>
            <a:avLst/>
            <a:gdLst/>
            <a:ahLst/>
            <a:cxnLst/>
            <a:rect l="0" t="0" r="0" b="0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body" idx="2"/>
          </p:nvPr>
        </p:nvSpPr>
        <p:spPr>
          <a:xfrm>
            <a:off x="4832400" y="1225225"/>
            <a:ext cx="39999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311700" y="1399400"/>
            <a:ext cx="2808000" cy="2784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5878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3" name="Shape 43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574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>
            <a:off x="319500" y="42189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title"/>
          </p:nvPr>
        </p:nvSpPr>
        <p:spPr>
          <a:xfrm>
            <a:off x="311700" y="957125"/>
            <a:ext cx="8520600" cy="212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311700" y="316200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luxe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 algn="r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algn="r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algn="r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algn="r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algn="r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algn="r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algn="r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algn="r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gi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gi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gi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gi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9.gi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9.gi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9.gi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9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Capacitors In Series And Parallel</a:t>
            </a:r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subTitle" idx="1"/>
          </p:nvPr>
        </p:nvSpPr>
        <p:spPr>
          <a:xfrm>
            <a:off x="3044700" y="3116567"/>
            <a:ext cx="3054600" cy="178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Overview</a:t>
            </a:r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Capacitors are used to store charges of electricity.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Often the total load that they can store, along with their working voltages, is standardized in production.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It is not uncommon for these standard capacitances and voltages to be different from what is actually needed in a project.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 In order to overcome this, often times capacitors will be combined in series or parallel.</a:t>
            </a:r>
            <a:endParaRPr/>
          </a:p>
          <a:p>
            <a: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How does this work though?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Factors affecting capacitance</a:t>
            </a:r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311700" y="1147225"/>
            <a:ext cx="8520600" cy="371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42900" rtl="0">
              <a:spcBef>
                <a:spcPts val="1600"/>
              </a:spcBef>
              <a:spcAft>
                <a:spcPts val="0"/>
              </a:spcAft>
              <a:buSzPts val="1800"/>
              <a:buChar char="+"/>
            </a:pPr>
            <a:r>
              <a:rPr lang="en"/>
              <a:t>Plate area</a:t>
            </a:r>
            <a:endParaRPr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457200" lvl="0" indent="-342900" rtl="0">
              <a:spcBef>
                <a:spcPts val="1600"/>
              </a:spcBef>
              <a:spcAft>
                <a:spcPts val="0"/>
              </a:spcAft>
              <a:buSzPts val="1800"/>
              <a:buChar char="+"/>
            </a:pPr>
            <a:r>
              <a:rPr lang="en"/>
              <a:t>Plate spacing </a:t>
            </a:r>
            <a:endParaRPr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457200" lvl="0" indent="-342900">
              <a:spcBef>
                <a:spcPts val="1600"/>
              </a:spcBef>
              <a:spcAft>
                <a:spcPts val="0"/>
              </a:spcAft>
              <a:buSzPts val="1800"/>
              <a:buChar char="+"/>
            </a:pPr>
            <a:r>
              <a:rPr lang="en"/>
              <a:t>Dielectric material</a:t>
            </a:r>
            <a:endParaRPr/>
          </a:p>
        </p:txBody>
      </p:sp>
      <p:pic>
        <p:nvPicPr>
          <p:cNvPr id="76" name="Shape 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8350" y="1147225"/>
            <a:ext cx="3819525" cy="116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Shape 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74050" y="2309275"/>
            <a:ext cx="3848100" cy="112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Shape 7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60988" y="3433225"/>
            <a:ext cx="4448175" cy="146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Series Connections</a:t>
            </a:r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 series connection is formed when capacitors are linked, one after the other, by a conducting circuit.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When capacitors are linked in this way, it causes the charges from the connection points the series is linked to, to evenly distribute over all the capacitors in the series.</a:t>
            </a:r>
            <a:endParaRPr/>
          </a:p>
          <a:p>
            <a: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This means that in a series connection, the magnitude of charge on all plates is the same!</a:t>
            </a:r>
            <a:endParaRPr/>
          </a:p>
        </p:txBody>
      </p:sp>
      <p:pic>
        <p:nvPicPr>
          <p:cNvPr id="85" name="Shape 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4675" y="3647575"/>
            <a:ext cx="4152900" cy="110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Series Connections</a:t>
            </a:r>
            <a:endParaRPr/>
          </a:p>
        </p:txBody>
      </p:sp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88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The effect of using capacitors in a series can be seen when examining the equivalent capacitor  </a:t>
            </a:r>
            <a:endParaRPr/>
          </a:p>
          <a:p>
            <a:pPr marL="914400" lvl="0" indent="0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914400" lvl="0" indent="0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457200" lvl="0" indent="-342900" rtl="0"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Here, C</a:t>
            </a:r>
            <a:r>
              <a:rPr lang="en" baseline="-25000"/>
              <a:t>eq</a:t>
            </a:r>
            <a:r>
              <a:rPr lang="en"/>
              <a:t> is the equivalent capacitance of a series combination, and C</a:t>
            </a:r>
            <a:r>
              <a:rPr lang="en" baseline="-25000"/>
              <a:t>1</a:t>
            </a:r>
            <a:r>
              <a:rPr lang="en"/>
              <a:t>, C</a:t>
            </a:r>
            <a:r>
              <a:rPr lang="en" baseline="-25000"/>
              <a:t>2</a:t>
            </a:r>
            <a:r>
              <a:rPr lang="en"/>
              <a:t>, and C</a:t>
            </a:r>
            <a:r>
              <a:rPr lang="en" baseline="-25000"/>
              <a:t>3</a:t>
            </a:r>
            <a:r>
              <a:rPr lang="en"/>
              <a:t> are all connected capacitors in a series.</a:t>
            </a:r>
            <a:endParaRPr/>
          </a:p>
        </p:txBody>
      </p:sp>
      <p:pic>
        <p:nvPicPr>
          <p:cNvPr id="92" name="Shape 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900" y="2018850"/>
            <a:ext cx="3769325" cy="174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title"/>
          </p:nvPr>
        </p:nvSpPr>
        <p:spPr>
          <a:xfrm>
            <a:off x="311700" y="32117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Series Connections</a:t>
            </a:r>
            <a:endParaRPr/>
          </a:p>
        </p:txBody>
      </p:sp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88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The effect of using capacitors in a series can be seen when examining the capacitance equivalence relation:</a:t>
            </a:r>
            <a:endParaRPr/>
          </a:p>
          <a:p>
            <a:pPr marL="914400" lvl="0" indent="0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914400" lvl="0" indent="0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457200" lvl="0" indent="-342900" rtl="0"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By connecting strings of smaller capacitors, the overall capacitance will be decreased proportional to the number of capacitors in series and their individual capacitance values.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For example, three capacitors of equal charge in sequence together, will produce one third of their capacitance.</a:t>
            </a:r>
            <a:endParaRPr/>
          </a:p>
        </p:txBody>
      </p:sp>
      <p:pic>
        <p:nvPicPr>
          <p:cNvPr id="99" name="Shape 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5125" y="2038725"/>
            <a:ext cx="3418750" cy="795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Series Connections Example</a:t>
            </a:r>
            <a:endParaRPr/>
          </a:p>
        </p:txBody>
      </p:sp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457200" lvl="0" indent="-342900" rtl="0"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Here we can see an example where capacitors are strung together in a series.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Calculating the total capacitance of this series would follow:</a:t>
            </a:r>
            <a:endParaRPr/>
          </a:p>
          <a:p>
            <a:pPr marL="0" lv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	1/.1µF + 1/.2µF + 1/.3µF = 1/C</a:t>
            </a:r>
            <a:r>
              <a:rPr lang="en" baseline="-25000"/>
              <a:t>total</a:t>
            </a:r>
            <a:r>
              <a:rPr lang="en"/>
              <a:t>  ----&gt;  C</a:t>
            </a:r>
            <a:r>
              <a:rPr lang="en" baseline="-25000"/>
              <a:t>total</a:t>
            </a:r>
            <a:r>
              <a:rPr lang="en"/>
              <a:t> = .0545µF</a:t>
            </a:r>
            <a:endParaRPr/>
          </a:p>
        </p:txBody>
      </p:sp>
      <p:pic>
        <p:nvPicPr>
          <p:cNvPr id="106" name="Shape 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45025" y="992513"/>
            <a:ext cx="4267200" cy="1781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Advantage Of Series Connections</a:t>
            </a:r>
            <a:endParaRPr/>
          </a:p>
        </p:txBody>
      </p:sp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If the capacitance sees a decrease due to series connections, then why would anyone want to connect capacitors in this way?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The two biggest advantages are voltage manipulation, and cost!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While the equivalent capacitance will see an overall decrease, the voltage rating will usually see an increase somewhere!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In the example earlier, where three capacitors were connected in sequence, the overall capacitance would be reduced to .0545µF, however, in a series circuit, the voltage drop across each capacitor adds up to the total applied voltage (V = V1 + V2 + … +Vn)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Advantage Of Series Connections</a:t>
            </a:r>
            <a:endParaRPr/>
          </a:p>
        </p:txBody>
      </p:sp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This means that a clever engineer could design their series connections so that certain nodes of their circuit network receive a larger charge than others.</a:t>
            </a:r>
            <a:endParaRPr/>
          </a:p>
          <a:p>
            <a: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Although somewhat situational, this is still a handy trick to have at disposal.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Advantage Of Series Connections</a:t>
            </a:r>
            <a:endParaRPr/>
          </a:p>
        </p:txBody>
      </p:sp>
      <p:sp>
        <p:nvSpPr>
          <p:cNvPr id="124" name="Shape 124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The other advantage to using series connections is usually cost.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If a project design uses many large capacitors, but only a handful of smaller ones, it is usually cheaper to use a series connection of large capacitors to get the same result, due to the bulk amount of large capacitors that would be purchased.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Although less physics-based, this is still an important consideration that would be addressed in real world application.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Capacitors In Parallel</a:t>
            </a:r>
            <a:endParaRPr/>
          </a:p>
        </p:txBody>
      </p:sp>
      <p:sp>
        <p:nvSpPr>
          <p:cNvPr id="130" name="Shape 130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When the upper and lower plates of two or more capacitors are connected by circuits in parallel between the original connection points, it’s called a Parallel Connection.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In this kind of connection, the upper plates form one equipotential surface, and the lower plates form another equipotential surface of their own.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Capacitors In Parallel</a:t>
            </a:r>
            <a:endParaRPr/>
          </a:p>
        </p:txBody>
      </p:sp>
      <p:sp>
        <p:nvSpPr>
          <p:cNvPr id="136" name="Shape 136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Because of this, the electric potential difference in all capacitors in a parallel connection is the same.</a:t>
            </a:r>
            <a:endParaRPr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					V = V1 = V2 = V3 = … = Vn</a:t>
            </a:r>
            <a:endParaRPr/>
          </a:p>
          <a:p>
            <a:pPr marL="457200" lvl="0" indent="-342900" rtl="0"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Example of a parallel capacitor connection:</a:t>
            </a:r>
            <a:endParaRPr/>
          </a:p>
          <a:p>
            <a:pPr marL="0" lvl="0" indent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37" name="Shape 1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66075" y="2973163"/>
            <a:ext cx="3867150" cy="1952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Capacitors In Parallel</a:t>
            </a:r>
            <a:endParaRPr/>
          </a:p>
        </p:txBody>
      </p:sp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When capacitors are used in parallel, the total charge of the combination is additive.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That is, the total charge Q, is equal to the charge on every connected capacitor added together. 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The charge of each individual capacitor can be calculated using the formula Q=CV, where Q is the charge of the capacitor, C is the capacitor’s capacitance, and V is the voltage in question.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Capacitors In Parallel Example</a:t>
            </a:r>
            <a:endParaRPr/>
          </a:p>
        </p:txBody>
      </p:sp>
      <p:sp>
        <p:nvSpPr>
          <p:cNvPr id="149" name="Shape 149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74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-In the example provided earlier:</a:t>
            </a:r>
            <a:endParaRPr/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457200" lvl="0" indent="-342900" rtl="0"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Figuring out the charges on each individual capacitor would follow: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Q</a:t>
            </a:r>
            <a:r>
              <a:rPr lang="en" baseline="-25000"/>
              <a:t>I1</a:t>
            </a:r>
            <a:r>
              <a:rPr lang="en"/>
              <a:t> = (.1*10^-6)(12) = (1.2*10^-6)c; Q</a:t>
            </a:r>
            <a:r>
              <a:rPr lang="en" baseline="-25000"/>
              <a:t>I2</a:t>
            </a:r>
            <a:r>
              <a:rPr lang="en"/>
              <a:t>= (.2*10^-6)(12)= (2.4*10^-6)c; and 	Q</a:t>
            </a:r>
            <a:r>
              <a:rPr lang="en" baseline="-25000"/>
              <a:t>I3</a:t>
            </a:r>
            <a:r>
              <a:rPr lang="en"/>
              <a:t>= (.3*10^-6)(12) = (3.6*10^-6)c</a:t>
            </a:r>
            <a:endParaRPr/>
          </a:p>
        </p:txBody>
      </p:sp>
      <p:pic>
        <p:nvPicPr>
          <p:cNvPr id="150" name="Shape 1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2725" y="1595425"/>
            <a:ext cx="3867150" cy="1952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Capacitors In Parallel Example</a:t>
            </a:r>
            <a:endParaRPr/>
          </a:p>
        </p:txBody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74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-In the example provided earlier:</a:t>
            </a:r>
            <a:endParaRPr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457200" lvl="0" indent="-342900" rtl="0"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Figuring out the total charge on the capacitors in parallel would then follow: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Q</a:t>
            </a:r>
            <a:r>
              <a:rPr lang="en" baseline="-25000"/>
              <a:t>I1</a:t>
            </a:r>
            <a:r>
              <a:rPr lang="en"/>
              <a:t> + Q</a:t>
            </a:r>
            <a:r>
              <a:rPr lang="en" baseline="-25000"/>
              <a:t>I2 </a:t>
            </a:r>
            <a:r>
              <a:rPr lang="en"/>
              <a:t>+ Q</a:t>
            </a:r>
            <a:r>
              <a:rPr lang="en" baseline="-25000"/>
              <a:t>I3</a:t>
            </a:r>
            <a:r>
              <a:rPr lang="en"/>
              <a:t> = (1.2*10^-6) + (2.4*10^-6) + (3.6*10^-6) = (7.2*10^-6)c</a:t>
            </a:r>
            <a:endParaRPr/>
          </a:p>
        </p:txBody>
      </p:sp>
      <p:pic>
        <p:nvPicPr>
          <p:cNvPr id="157" name="Shape 1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5038" y="1600200"/>
            <a:ext cx="4276725" cy="194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Capacitors In Parallel</a:t>
            </a:r>
            <a:endParaRPr/>
          </a:p>
        </p:txBody>
      </p:sp>
      <p:sp>
        <p:nvSpPr>
          <p:cNvPr id="163" name="Shape 163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60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Another useful feature of keeping capacitors in parallel, is that the total capacitance of the build is additive as well.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In a parallel capacitor combination, the total equivalent capacitance will be equal to the capacitance of every capacitor in parallel added together:</a:t>
            </a:r>
            <a:endParaRPr/>
          </a:p>
          <a:p>
            <a:pPr marL="1828800" lvl="0" indent="457200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Ctotal = C1 + C2 + C3 + … + Cn </a:t>
            </a:r>
            <a:endParaRPr/>
          </a:p>
          <a:p>
            <a:pPr marL="0" lv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			</a:t>
            </a:r>
            <a:endParaRPr/>
          </a:p>
        </p:txBody>
      </p:sp>
      <p:pic>
        <p:nvPicPr>
          <p:cNvPr id="164" name="Shape 1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5875" y="3292763"/>
            <a:ext cx="4914900" cy="166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Capacitors In Parallel</a:t>
            </a:r>
            <a:endParaRPr/>
          </a:p>
        </p:txBody>
      </p:sp>
      <p:sp>
        <p:nvSpPr>
          <p:cNvPr id="170" name="Shape 170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Again, using the previous example:</a:t>
            </a:r>
            <a:endParaRPr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457200" lvl="0" indent="-342900" rtl="0"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The total equivalent capacitance of this parallel combination would be:		.1µF  + .2µF + .3µF = .6µF</a:t>
            </a:r>
            <a:endParaRPr/>
          </a:p>
        </p:txBody>
      </p:sp>
      <p:pic>
        <p:nvPicPr>
          <p:cNvPr id="171" name="Shape 1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5038" y="1600200"/>
            <a:ext cx="4276725" cy="194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Advantage Of Using Capacitors In Parallel</a:t>
            </a:r>
            <a:endParaRPr/>
          </a:p>
        </p:txBody>
      </p:sp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The most obvious advantage of using capacitors in parallel is that it allows a system to store a larger charge.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Another advantage is that it can allow a system to achieve a non-preferred capacitance value.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Typically, in real world application, capacitors come in standardized values, called “preferred” values.</a:t>
            </a:r>
            <a:endParaRPr/>
          </a:p>
          <a:p>
            <a: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If a project requires a larger capacitance that is not “preferred,” one can manipulate the capacitance of the system to the required value, by using a parallelized design. 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Calculating Charge On Capacitors</a:t>
            </a:r>
            <a:endParaRPr/>
          </a:p>
        </p:txBody>
      </p:sp>
      <p:sp>
        <p:nvSpPr>
          <p:cNvPr id="183" name="Shape 183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Whether configured in series or parallel, capacitors will always be used for the same basic purpose; to store a charge.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It turns out that calculating the charge on a capacitor is relatively simple.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Using the equation Q=CΔV, it is possible to figure out the charge on any capacitor in question!</a:t>
            </a:r>
            <a:endParaRPr/>
          </a:p>
          <a:p>
            <a: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In the equation, ‘Q’ represents the charge on the capacitor, ‘C’ represents the capacitance value, and ‘ΔV’ represents the potential energy being fed to the capacitor.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Calculating Charge On Capacitors</a:t>
            </a:r>
            <a:endParaRPr/>
          </a:p>
        </p:txBody>
      </p:sp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Recall the example from earlier used as the parallel arrangement:</a:t>
            </a:r>
            <a:endParaRPr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457200" lvl="0" indent="-342900" rtl="0"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How were the charges calculated when we got to this step?</a:t>
            </a:r>
            <a:endParaRPr/>
          </a:p>
          <a:p>
            <a:pPr marL="0" lvl="0" indent="0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Q</a:t>
            </a:r>
            <a:r>
              <a:rPr lang="en" baseline="-25000"/>
              <a:t>I1</a:t>
            </a:r>
            <a:r>
              <a:rPr lang="en"/>
              <a:t> = (.1*10^-6)(12) = (1.2*10^-6)c; Q</a:t>
            </a:r>
            <a:r>
              <a:rPr lang="en" baseline="-25000"/>
              <a:t>I2</a:t>
            </a:r>
            <a:r>
              <a:rPr lang="en"/>
              <a:t>= (.2*10^-6)(12)= (2.4*10^-6)c; and  		Q</a:t>
            </a:r>
            <a:r>
              <a:rPr lang="en" baseline="-25000"/>
              <a:t>I3</a:t>
            </a:r>
            <a:r>
              <a:rPr lang="en"/>
              <a:t>= (.3*10^-6)(12) = (3.6*10^-6)c</a:t>
            </a:r>
            <a:endParaRPr/>
          </a:p>
        </p:txBody>
      </p:sp>
      <p:pic>
        <p:nvPicPr>
          <p:cNvPr id="190" name="Shape 1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0488" y="1600200"/>
            <a:ext cx="4276725" cy="194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Calculating Charge On Capacitors</a:t>
            </a:r>
            <a:endParaRPr/>
          </a:p>
        </p:txBody>
      </p:sp>
      <p:sp>
        <p:nvSpPr>
          <p:cNvPr id="196" name="Shape 196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Recall the example from earlier used as the parallel arrangement:</a:t>
            </a:r>
            <a:endParaRPr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457200" lvl="0" indent="-342900" rtl="0"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Every value used to calculate the charge ‘Q’ corresponded to some part of the given information.</a:t>
            </a:r>
            <a:endParaRPr/>
          </a:p>
        </p:txBody>
      </p:sp>
      <p:pic>
        <p:nvPicPr>
          <p:cNvPr id="197" name="Shape 1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0488" y="1600200"/>
            <a:ext cx="4276725" cy="194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Calculating Charge On Capacitors</a:t>
            </a:r>
            <a:endParaRPr/>
          </a:p>
        </p:txBody>
      </p:sp>
      <p:sp>
        <p:nvSpPr>
          <p:cNvPr id="203" name="Shape 203"/>
          <p:cNvSpPr txBox="1">
            <a:spLocks noGrp="1"/>
          </p:cNvSpPr>
          <p:nvPr>
            <p:ph type="body" idx="1"/>
          </p:nvPr>
        </p:nvSpPr>
        <p:spPr>
          <a:xfrm>
            <a:off x="311700" y="1101475"/>
            <a:ext cx="8520600" cy="377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Recall the example from earlier used as the parallel arrangement:</a:t>
            </a:r>
            <a:endParaRPr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457200" lvl="0" indent="-342900" rtl="0"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In the case of Q</a:t>
            </a:r>
            <a:r>
              <a:rPr lang="en" baseline="-25000"/>
              <a:t>I1</a:t>
            </a:r>
            <a:r>
              <a:rPr lang="en"/>
              <a:t>, the capacitance of 0.1µF became our .1*10^-6, and the voltage 12v became the 12, resulting in:</a:t>
            </a:r>
            <a:endParaRPr/>
          </a:p>
          <a:p>
            <a:pPr marL="0" lvl="0" indent="457200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Q</a:t>
            </a:r>
            <a:r>
              <a:rPr lang="en" baseline="-25000"/>
              <a:t>I1</a:t>
            </a:r>
            <a:r>
              <a:rPr lang="en"/>
              <a:t> = (.1*10^-6)(12) = (1.2*10^-6)c</a:t>
            </a:r>
            <a:endParaRPr/>
          </a:p>
        </p:txBody>
      </p:sp>
      <p:pic>
        <p:nvPicPr>
          <p:cNvPr id="204" name="Shape 2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0488" y="1600200"/>
            <a:ext cx="4276725" cy="194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 txBox="1">
            <a:spLocks noGrp="1"/>
          </p:cNvSpPr>
          <p:nvPr>
            <p:ph type="title"/>
          </p:nvPr>
        </p:nvSpPr>
        <p:spPr>
          <a:xfrm>
            <a:off x="311700" y="136975"/>
            <a:ext cx="8520600" cy="114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Series and Parallel Combination Capacitors (Capacitance)</a:t>
            </a:r>
            <a:endParaRPr/>
          </a:p>
        </p:txBody>
      </p:sp>
      <p:sp>
        <p:nvSpPr>
          <p:cNvPr id="210" name="Shape 210"/>
          <p:cNvSpPr txBox="1">
            <a:spLocks noGrp="1"/>
          </p:cNvSpPr>
          <p:nvPr>
            <p:ph type="body" idx="1"/>
          </p:nvPr>
        </p:nvSpPr>
        <p:spPr>
          <a:xfrm>
            <a:off x="311700" y="1147200"/>
            <a:ext cx="8520600" cy="327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Three capacitors connected to each other and a power supply V.</a:t>
            </a:r>
            <a:endParaRPr/>
          </a:p>
          <a:p>
            <a:pPr marL="457200" lvl="0" indent="-342900" rtl="0">
              <a:spcBef>
                <a:spcPts val="1600"/>
              </a:spcBef>
              <a:spcAft>
                <a:spcPts val="0"/>
              </a:spcAft>
              <a:buSzPts val="1800"/>
              <a:buChar char="+"/>
            </a:pPr>
            <a:r>
              <a:rPr lang="en"/>
              <a:t>Total capacitance: 1/C = 1/C12 + 1/C3 =&gt; C = C12*C3/C12C3 = (C1+C2)*C3/(C1+C2+C3)</a:t>
            </a:r>
            <a:endParaRPr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 (C1 and C2 are connected parallel, C12 and C3 are connected in series)</a:t>
            </a:r>
            <a:endParaRPr/>
          </a:p>
          <a:p>
            <a:pPr marL="0" lvl="0" indent="0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11" name="Shape 2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3025" y="2906950"/>
            <a:ext cx="2952750" cy="203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Shape 2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36075" y="3017650"/>
            <a:ext cx="2511350" cy="1816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Series and Parallel Capacitors (charge and voltage)</a:t>
            </a:r>
            <a:endParaRPr/>
          </a:p>
        </p:txBody>
      </p:sp>
      <p:sp>
        <p:nvSpPr>
          <p:cNvPr id="218" name="Shape 218"/>
          <p:cNvSpPr txBox="1">
            <a:spLocks noGrp="1"/>
          </p:cNvSpPr>
          <p:nvPr>
            <p:ph type="body" idx="1"/>
          </p:nvPr>
        </p:nvSpPr>
        <p:spPr>
          <a:xfrm>
            <a:off x="311700" y="1147225"/>
            <a:ext cx="5705700" cy="382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+"/>
            </a:pPr>
            <a:r>
              <a:rPr lang="en"/>
              <a:t>Total charge: Q = CV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+"/>
            </a:pPr>
            <a:r>
              <a:rPr lang="en"/>
              <a:t>Q3 = Q12 = Q since C12 and C3 and U connected in series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+"/>
            </a:pPr>
            <a:r>
              <a:rPr lang="en"/>
              <a:t>Voltage on 3rd capacitor: V3 = Q3/C3 = Q/C3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+"/>
            </a:pPr>
            <a:r>
              <a:rPr lang="en"/>
              <a:t>V = V12 + V3 =&gt; V12 = V - V3 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+"/>
            </a:pPr>
            <a:r>
              <a:rPr lang="en"/>
              <a:t>V1 = V2 = V12  since V1 and V2 are connected parallel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+"/>
            </a:pPr>
            <a:r>
              <a:rPr lang="en"/>
              <a:t>Q1 = C1V1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+"/>
            </a:pPr>
            <a:r>
              <a:rPr lang="en"/>
              <a:t>Q2 = C2V2</a:t>
            </a:r>
            <a:endParaRPr/>
          </a:p>
        </p:txBody>
      </p:sp>
      <p:pic>
        <p:nvPicPr>
          <p:cNvPr id="219" name="Shape 2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49025" y="1312913"/>
            <a:ext cx="2583275" cy="178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Shape 2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10338" y="3261900"/>
            <a:ext cx="2260650" cy="1631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uxe">
  <a:themeElements>
    <a:clrScheme name="Luxe">
      <a:dk1>
        <a:srgbClr val="000000"/>
      </a:dk1>
      <a:lt1>
        <a:srgbClr val="FFFFFF"/>
      </a:lt1>
      <a:dk2>
        <a:srgbClr val="B7B7B7"/>
      </a:dk2>
      <a:lt2>
        <a:srgbClr val="CCA677"/>
      </a:lt2>
      <a:accent1>
        <a:srgbClr val="5D4037"/>
      </a:accent1>
      <a:accent2>
        <a:srgbClr val="455A64"/>
      </a:accent2>
      <a:accent3>
        <a:srgbClr val="607D8B"/>
      </a:accent3>
      <a:accent4>
        <a:srgbClr val="78909C"/>
      </a:accent4>
      <a:accent5>
        <a:srgbClr val="57BB8A"/>
      </a:accent5>
      <a:accent6>
        <a:srgbClr val="DCE755"/>
      </a:accent6>
      <a:hlink>
        <a:srgbClr val="57BB8A"/>
      </a:hlink>
      <a:folHlink>
        <a:srgbClr val="57BB8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1353</Words>
  <Application>Microsoft Macintosh PowerPoint</Application>
  <PresentationFormat>On-screen Show (16:9)</PresentationFormat>
  <Paragraphs>135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Economica</vt:lpstr>
      <vt:lpstr>Open Sans</vt:lpstr>
      <vt:lpstr>Arial</vt:lpstr>
      <vt:lpstr>Luxe</vt:lpstr>
      <vt:lpstr>Capacitors In Series And Parallel</vt:lpstr>
      <vt:lpstr>Overview</vt:lpstr>
      <vt:lpstr>Factors affecting capacitance</vt:lpstr>
      <vt:lpstr>Series Connections</vt:lpstr>
      <vt:lpstr>Series Connections</vt:lpstr>
      <vt:lpstr>Series Connections</vt:lpstr>
      <vt:lpstr>Series Connections Example</vt:lpstr>
      <vt:lpstr>Advantage Of Series Connections</vt:lpstr>
      <vt:lpstr>Advantage Of Series Connections</vt:lpstr>
      <vt:lpstr>Advantage Of Series Connections</vt:lpstr>
      <vt:lpstr>Capacitors In Parallel</vt:lpstr>
      <vt:lpstr>Capacitors In Parallel</vt:lpstr>
      <vt:lpstr>Capacitors In Parallel</vt:lpstr>
      <vt:lpstr>Capacitors In Parallel Example</vt:lpstr>
      <vt:lpstr>Capacitors In Parallel Example</vt:lpstr>
      <vt:lpstr>Capacitors In Parallel</vt:lpstr>
      <vt:lpstr>Capacitors In Parallel</vt:lpstr>
      <vt:lpstr>Advantage Of Using Capacitors In Parallel</vt:lpstr>
      <vt:lpstr>Calculating Charge On Capacitors</vt:lpstr>
      <vt:lpstr>Calculating Charge On Capacitors</vt:lpstr>
      <vt:lpstr>Calculating Charge On Capacitors</vt:lpstr>
      <vt:lpstr>Calculating Charge On Capacitors</vt:lpstr>
      <vt:lpstr>Series and Parallel Combination Capacitors (Capacitance)</vt:lpstr>
      <vt:lpstr>Series and Parallel Capacitors (charge and voltage)</vt:lpstr>
    </vt:vector>
  </TitlesOfParts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Capacitors In Series And Parallel</dc:title>
  <cp:lastModifiedBy>Alqasem Althurwi</cp:lastModifiedBy>
  <cp:revision>1</cp:revision>
  <dcterms:modified xsi:type="dcterms:W3CDTF">2018-02-20T02:33:28Z</dcterms:modified>
</cp:coreProperties>
</file>